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94" r:id="rId3"/>
    <p:sldId id="317" r:id="rId4"/>
    <p:sldId id="297" r:id="rId5"/>
    <p:sldId id="315" r:id="rId6"/>
    <p:sldId id="316" r:id="rId7"/>
    <p:sldId id="319" r:id="rId8"/>
    <p:sldId id="306" r:id="rId9"/>
    <p:sldId id="318" r:id="rId10"/>
    <p:sldId id="320" r:id="rId11"/>
    <p:sldId id="321" r:id="rId12"/>
    <p:sldId id="322" r:id="rId13"/>
    <p:sldId id="32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je narod?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je nacija?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Kako se naziva prva opera na hrvatskom jeziku?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2400" dirty="0"/>
            <a:t>Kako se naziva ustanova, osnovana 1842. godine, čija je temeljna zadaća bila izdavanje knjiga na hrvatskom jeziku?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/>
            <a:t>Kako se naziva specifična ilirska jakna?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Kako se naziva stranka čije su članove pogrdno nazivali mađaronima?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/>
            <a:t>Za što se zalagala Ilirska stranka?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Kako se naziva krvavi sukob na Markovu trgu 1845.?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/>
            <a:t>Kako su se zvali najistaknutiji članovi Narodne stranke u Dalmaciji?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U kojem gradu je izlazila 'Zora dalmatinska’ te tko je pokrenuo časopis?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/>
            <a:t>Tko je autor pjesme 'Zora puca, bit će dana'?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/>
            <a:t>Prepoznaj osobu na slici. Što znaš o </a:t>
          </a:r>
          <a:r>
            <a:rPr lang="hr-HR" sz="3200" dirty="0" smtClean="0"/>
            <a:t>njoj?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Kako se naziva časopis koji je pokrenuo Juraj Dobrila?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/>
            <a:t>Koje godine je hrvatski postao službeni jezik u cijeloj Dalmaciji?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Koji jezik je bio službeni u Banskoj Hrvatskoj do 1847. godine?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/>
            <a:t>Na koje načine su preporoditelji nastojali proširiti uporabu hrvatskog jezika?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Prepoznaj osobu na slici. Što znaš o </a:t>
          </a:r>
          <a:r>
            <a:rPr lang="hr-HR" sz="3200" dirty="0" smtClean="0">
              <a:latin typeface="Arial" panose="020B0604020202020204" pitchFamily="34" charset="0"/>
              <a:cs typeface="Arial" panose="020B0604020202020204" pitchFamily="34" charset="0"/>
            </a:rPr>
            <a:t>njoj?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</a:t>
          </a:r>
          <a:r>
            <a:rPr lang="hr-HR" sz="3600" baseline="0" dirty="0">
              <a:latin typeface="Arial" panose="020B0604020202020204" pitchFamily="34" charset="0"/>
              <a:cs typeface="Arial" panose="020B0604020202020204" pitchFamily="34" charset="0"/>
            </a:rPr>
            <a:t> je mađarizacija?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/>
            <a:t>Zašto je preporod nosio naziv 'ilirski'?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Kako se nazivaju novine koje je Gaj pokrenuo 1835. u Zagrebu?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2400" dirty="0"/>
            <a:t>Kako se naziva književni prilog Gajevima novinama u kojem je, između ostalog, tiskana i '</a:t>
          </a:r>
          <a:r>
            <a:rPr lang="hr-HR" sz="2400" dirty="0" err="1"/>
            <a:t>Horvatska</a:t>
          </a:r>
          <a:r>
            <a:rPr lang="hr-HR" sz="2400" dirty="0"/>
            <a:t> domovina', danas naša himna 'Lijepa naša domovino'?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je narod?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je nacija?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Kako se naziva prva opera na hrvatskom jeziku?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Kako se naziva ustanova, osnovana 1842. godine, čija je temeljna zadaća bila izdavanje knjiga na hrvatskom jeziku?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Kako se naziva specifična ilirska jakna?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Kako se naziva stranka čije su članove pogrdno nazivali mađaronima?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Za što se zalagala Ilirska stranka?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Kako se naziva krvavi sukob na Markovu trgu 1845.?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Kako su se zvali najistaknutiji članovi Narodne stranke u Dalmaciji?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U kojem gradu je izlazila 'Zora dalmatinska’ te tko je pokrenuo časopis?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Tko je autor pjesme 'Zora puca, bit će dana'?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Prepoznaj osobu na slici. Što znaš o </a:t>
          </a:r>
          <a:r>
            <a:rPr lang="hr-HR" sz="3200" kern="1200" dirty="0" smtClean="0"/>
            <a:t>njoj?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Kako se naziva časopis koji je pokrenuo Juraj Dobrila?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Koje godine je hrvatski postao službeni jezik u cijeloj Dalmaciji?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Koji jezik je bio službeni u Banskoj Hrvatskoj do 1847. godine?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Na koje načine su preporoditelji nastojali proširiti uporabu hrvatskog jezika?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Prepoznaj osobu na slici. Što znaš o </a:t>
          </a:r>
          <a:r>
            <a:rPr lang="hr-HR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njoj?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</a:t>
          </a:r>
          <a:r>
            <a:rPr lang="hr-HR" sz="3600" kern="1200" baseline="0" dirty="0">
              <a:latin typeface="Arial" panose="020B0604020202020204" pitchFamily="34" charset="0"/>
              <a:cs typeface="Arial" panose="020B0604020202020204" pitchFamily="34" charset="0"/>
            </a:rPr>
            <a:t> je mađarizacija?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Zašto je preporod nosio naziv 'ilirski'?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Kako se nazivaju novine koje je Gaj pokrenuo 1835. u Zagrebu?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Kako se naziva književni prilog Gajevima novinama u kojem je, između ostalog, tiskana i '</a:t>
          </a:r>
          <a:r>
            <a:rPr lang="hr-HR" sz="2400" kern="1200" dirty="0" err="1"/>
            <a:t>Horvatska</a:t>
          </a:r>
          <a:r>
            <a:rPr lang="hr-HR" sz="2400" kern="1200" dirty="0"/>
            <a:t> domovina', danas naša himna 'Lijepa naša domovino'?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A4C249-8DC0-489D-B2DB-0EACA9AD8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241B89A-80CE-46EF-B7C9-5CDD89C89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F91B1B0-1D6D-4615-8386-19E0962C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0D40117-E05C-4984-BC5D-C8D4B442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D8E94B3-2124-455E-9F26-9F3D0030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2766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D844D8-556D-442C-8A4D-14DCF215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AC06E29-8CB8-41F3-B45F-A1B071AD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BFB8D6E-0225-43B6-8B3B-31368F95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20C49BB-D613-4955-9912-4E12D1EA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9CADC86-7C92-4C99-B2C1-705741BE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2802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05B175E4-53DF-4B6C-8AAB-4C0B91EF3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0F69B1F-5DE8-476B-84C4-092F069EB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2749625-0637-45F3-A6B7-840927D4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D1CF04D-2655-4511-917F-8D34125D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AA12431-8AB5-4CA2-A6A5-6A9DB858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965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32DBC1-9FB1-41E7-A430-8780F9AB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297B4A-81A2-4397-A7E2-CC7F8C461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FC119B-2AAC-49ED-95CB-7814ED2E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9936B96-7B4E-4370-A2D8-120F2BC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7CAAB66-1E3F-4092-88D3-A8940164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962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B34611-15B2-4592-B42C-005B5137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663A391-B431-4316-939B-2F20AE9E5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CFAD384-D800-451C-9A90-D586E3E6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6A33D65-84C7-4488-AB9F-D39E03C3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661F706-2886-46F0-B18F-2CFCFF94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578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BD6BB3-8020-4DAB-8234-EF1636AA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32C07BC-7CDC-4D70-AF4F-AC168B9A3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93A8CE4-6571-4CFC-8C38-5AA143431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38A7DA6-3672-48AD-8E7E-58BE06BB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164B132-3AA0-44C9-A6C0-026E7527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EE40487-B273-4A9A-80C6-6D4EEC3D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7794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0018D5-0FC6-4CBA-B513-8E356522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3879C0D-23A7-4357-B8B6-4273391B5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596D366-26DE-4F6D-B1A0-A9AC2E9C7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08F28587-BBEC-4D7B-B54E-3C5B5549E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91820593-C2F5-4608-9266-E97B683C9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293F943-1059-4F72-BB53-99A83A7A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5E8C51E1-1869-4C33-9DA7-984DB57D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CDDE5724-FE73-4C6F-8987-21CD4DC1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158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7472AF-984E-4114-818C-9CB6E18C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DEF1FA43-46E0-4A27-9645-8F265915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CA3A4567-7EC2-4014-A4B5-F95722A4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E8EED77F-041D-4979-9BA0-B1D32CC1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9145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AA73040-B217-4668-9D2D-36CCDFA2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5D89D7EC-0654-4421-A263-C833C528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EECFD51-F65C-412F-A031-31F7F5B5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1834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E1BA14-25DC-4319-9DA5-3B79E630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F31AEF-4B1A-43CC-99D7-71FBEDFFE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1CBAFCF-16D9-4356-9117-DE73132F5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20FE095-4901-49BE-8CE7-410A5217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DA88D7B-ED61-44F4-973C-E0980755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D1AAF37-2AF6-442E-9B40-AB154D58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2307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CEB994-9AF9-4B3E-9999-7B5E883B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F8E55F3-95B2-4C00-A542-1FB7B1759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D9C19FB-84BA-48E9-8917-ED16DC5AD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C78BDE4-9DE2-483B-81FD-9ECB2888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9CA1201-EB01-4F0C-A91E-103E276E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34E5C7E-EB10-409D-96BF-51830397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72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F1C32A6F-8E1F-4D27-BBB4-972DD1F6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8676B6C-95A0-4996-B4AA-C7C9C73E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319FA30-492F-4DE2-BDDE-191BD6412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0827-4788-4787-B64C-AB3DCBE1B7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7158B69-AF96-4C48-B2D9-341E0C87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C659B28-B8B1-4A47-AAB0-D8A47E1BF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4986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3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3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3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Ponavljanje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Nacionalna svijest. Hrvatski narodni preporod – Ilirski pokret</a:t>
            </a:r>
          </a:p>
          <a:p>
            <a:endParaRPr lang="hr-HR" dirty="0"/>
          </a:p>
        </p:txBody>
      </p:sp>
      <p:pic>
        <p:nvPicPr>
          <p:cNvPr id="6" name="Slika 5" descr="Slika na kojoj se prikazuje nošenje&#10;&#10;Opis je automatski generiran">
            <a:extLst>
              <a:ext uri="{FF2B5EF4-FFF2-40B4-BE49-F238E27FC236}">
                <a16:creationId xmlns:a16="http://schemas.microsoft.com/office/drawing/2014/main" xmlns="" id="{E53B2BDB-79C0-47DC-BB09-F8A0F7B50D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57" y="2209798"/>
            <a:ext cx="1710144" cy="4672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3118725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512667" y="31237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313761" y="2984105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497149" y="3968319"/>
            <a:ext cx="4625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dirty="0">
                <a:solidFill>
                  <a:schemeClr val="bg1"/>
                </a:solidFill>
              </a:rPr>
              <a:t>Srpanjske žrtve.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  <a:latin typeface="+mj-lt"/>
              </a:rPr>
              <a:t>Mihovil </a:t>
            </a:r>
            <a:r>
              <a:rPr lang="hr-HR" sz="3200" dirty="0" err="1">
                <a:solidFill>
                  <a:schemeClr val="bg1"/>
                </a:solidFill>
                <a:latin typeface="+mj-lt"/>
              </a:rPr>
              <a:t>Pavlinović</a:t>
            </a:r>
            <a:r>
              <a:rPr lang="hr-HR" sz="3200" dirty="0">
                <a:solidFill>
                  <a:schemeClr val="bg1"/>
                </a:solidFill>
                <a:latin typeface="+mj-lt"/>
              </a:rPr>
              <a:t> i Miho Klaić.</a:t>
            </a:r>
            <a:endParaRPr lang="hr-HR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39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6809101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512667" y="31237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313761" y="2984105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497149" y="3968319"/>
            <a:ext cx="4625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dirty="0">
                <a:solidFill>
                  <a:schemeClr val="bg1"/>
                </a:solidFill>
              </a:rPr>
              <a:t>Ante Kuzmić u Zadru.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  <a:latin typeface="+mj-lt"/>
              </a:rPr>
              <a:t>Petar Preradović.</a:t>
            </a:r>
            <a:endParaRPr lang="hr-HR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259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7786769"/>
              </p:ext>
            </p:extLst>
          </p:nvPr>
        </p:nvGraphicFramePr>
        <p:xfrm>
          <a:off x="826596" y="889977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3D2877E-DB29-4B37-8FD0-057F32AC2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180" y="509078"/>
            <a:ext cx="4048125" cy="5305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84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3690842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512667" y="31237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313761" y="2984105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497149" y="3968319"/>
            <a:ext cx="4625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i="1" dirty="0">
                <a:solidFill>
                  <a:schemeClr val="bg1"/>
                </a:solidFill>
              </a:rPr>
              <a:t>Naša sloga</a:t>
            </a:r>
            <a:r>
              <a:rPr lang="hr-HR" sz="3600" dirty="0">
                <a:solidFill>
                  <a:schemeClr val="bg1"/>
                </a:solidFill>
              </a:rPr>
              <a:t>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  <a:latin typeface="+mj-lt"/>
              </a:rPr>
              <a:t>1912. godine.</a:t>
            </a:r>
            <a:endParaRPr lang="hr-HR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317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4840756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5310036"/>
              </p:ext>
            </p:extLst>
          </p:nvPr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486034" y="2768650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363850" y="2735531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Narod je zajednica ljudi povezana zajedničkim podrijetlom, kulturom i/ili jezikom.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Nacija su </a:t>
            </a:r>
            <a:r>
              <a:rPr lang="hr-HR" sz="2400" dirty="0">
                <a:solidFill>
                  <a:schemeClr val="bg1"/>
                </a:solidFill>
              </a:rPr>
              <a:t>pripadnici neke zemlje svjesni svoje nacionalne pripadnosti, koji smatraju da bi trebali imati (ili već imaju) vlastitu nacionalnu državu.</a:t>
            </a:r>
          </a:p>
          <a:p>
            <a:pPr lvl="0"/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55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996120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042150" y="3106001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68018" y="2590059"/>
            <a:ext cx="1079096" cy="1535008"/>
            <a:chOff x="2166537" y="160730"/>
            <a:chExt cx="1079096" cy="1535008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2371529" y="821634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 dirty="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41538" y="3915052"/>
            <a:ext cx="46252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Latinski jezik. 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906175"/>
            <a:ext cx="4847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cs typeface="Arial" panose="020B0604020202020204" pitchFamily="34" charset="0"/>
              </a:rPr>
              <a:t>Osnivanjem brojnih čitaonica, izdavanjem knjiga i novina na hrvatskom jeziku, pisanjem budnica.</a:t>
            </a:r>
            <a:endParaRPr lang="hr-HR" sz="2800" dirty="0">
              <a:solidFill>
                <a:schemeClr val="bg1"/>
              </a:solidFill>
            </a:endParaRPr>
          </a:p>
          <a:p>
            <a:pPr lvl="0"/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052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1005382"/>
              </p:ext>
            </p:extLst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E6F6837-4113-463D-A32A-FF7100146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4066" y="598147"/>
            <a:ext cx="4690352" cy="56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6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9925025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486034" y="2768650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363850" y="2735531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Nametanje mađarskog jezika i kulture.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</a:rPr>
              <a:t>Tada se smatralo da Hrvati i Južni Slaveni potječu od Ilira, pa se pokret nazvao Ilirski pokret, a preporoditelji ilircima.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hr-HR" sz="2000" dirty="0">
                <a:solidFill>
                  <a:schemeClr val="bg1"/>
                </a:solidFill>
              </a:rPr>
              <a:t>Ilirskim imenom nastojalo se obuhvatiti u jednu kulturnu cjelinu Hrvate iz Banske Hrvatske, Dalmacije, Istre, Vojne krajine.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endParaRPr lang="en-US" sz="2400" b="1" dirty="0"/>
          </a:p>
          <a:p>
            <a:pPr lvl="0"/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593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271960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352869" y="282191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313761" y="2984105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'Novine </a:t>
            </a:r>
            <a:r>
              <a:rPr lang="hr-HR" sz="3200" dirty="0" err="1">
                <a:solidFill>
                  <a:schemeClr val="bg1"/>
                </a:solidFill>
              </a:rPr>
              <a:t>Horvatzke</a:t>
            </a:r>
            <a:r>
              <a:rPr lang="hr-HR" sz="3200" dirty="0">
                <a:solidFill>
                  <a:schemeClr val="bg1"/>
                </a:solidFill>
              </a:rPr>
              <a:t>’, isprva na kajkavskom narječju.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“Danica </a:t>
            </a:r>
            <a:r>
              <a:rPr lang="hr-HR" sz="3200" dirty="0" err="1">
                <a:solidFill>
                  <a:schemeClr val="bg1"/>
                </a:solidFill>
              </a:rPr>
              <a:t>horvatszka</a:t>
            </a:r>
            <a:r>
              <a:rPr lang="hr-HR" sz="3200" dirty="0">
                <a:solidFill>
                  <a:schemeClr val="bg1"/>
                </a:solidFill>
              </a:rPr>
              <a:t>, </a:t>
            </a:r>
            <a:r>
              <a:rPr lang="hr-HR" sz="3200" dirty="0" err="1">
                <a:solidFill>
                  <a:schemeClr val="bg1"/>
                </a:solidFill>
              </a:rPr>
              <a:t>slavonzka</a:t>
            </a:r>
            <a:r>
              <a:rPr lang="hr-HR" sz="3200" dirty="0">
                <a:solidFill>
                  <a:schemeClr val="bg1"/>
                </a:solidFill>
              </a:rPr>
              <a:t> y </a:t>
            </a:r>
            <a:r>
              <a:rPr lang="hr-HR" sz="3200" dirty="0" err="1">
                <a:solidFill>
                  <a:schemeClr val="bg1"/>
                </a:solidFill>
              </a:rPr>
              <a:t>dalmatinzka</a:t>
            </a:r>
            <a:r>
              <a:rPr lang="hr-HR" sz="3200" dirty="0">
                <a:solidFill>
                  <a:schemeClr val="bg1"/>
                </a:solidFill>
              </a:rPr>
              <a:t>”.</a:t>
            </a:r>
            <a:endParaRPr lang="en-US" sz="3600" b="1" dirty="0"/>
          </a:p>
          <a:p>
            <a:pPr lvl="0"/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510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7171227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370624" y="2946204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313761" y="2984105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„Ljubav i zloba” Vatroslava Lisinskog.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Matica ilirska.</a:t>
            </a:r>
            <a:endParaRPr lang="en-US" sz="3600" b="1" dirty="0"/>
          </a:p>
          <a:p>
            <a:pPr lvl="0"/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8002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9201792"/>
              </p:ext>
            </p:extLst>
          </p:nvPr>
        </p:nvGraphicFramePr>
        <p:xfrm>
          <a:off x="826596" y="889977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40F9008-55A9-4536-8F77-97A41DF5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8454" y="296521"/>
            <a:ext cx="2965141" cy="5522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3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2085778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512667" y="312375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313761" y="2984105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497149" y="3968319"/>
            <a:ext cx="46252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 err="1">
                <a:solidFill>
                  <a:schemeClr val="bg1"/>
                </a:solidFill>
              </a:rPr>
              <a:t>Horvatsko-vugerska</a:t>
            </a:r>
            <a:r>
              <a:rPr lang="hr-HR" sz="3200" dirty="0">
                <a:solidFill>
                  <a:schemeClr val="bg1"/>
                </a:solidFill>
              </a:rPr>
              <a:t> stranka.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  <a:latin typeface="+mj-lt"/>
              </a:rPr>
              <a:t>Zagovarali ideje sjedinjenja hrvatskih zemalja u jednu državnu cjelinu koja bi ostala u sastavu Habsburške Monarhije uz visok stupanj samostalnosti.</a:t>
            </a:r>
            <a:endParaRPr lang="hr-HR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809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417</Words>
  <Application>Microsoft Office PowerPoint</Application>
  <PresentationFormat>Custom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Maja Juratovac</dc:creator>
  <cp:lastModifiedBy>dvukelic</cp:lastModifiedBy>
  <cp:revision>54</cp:revision>
  <dcterms:created xsi:type="dcterms:W3CDTF">2020-06-05T19:07:58Z</dcterms:created>
  <dcterms:modified xsi:type="dcterms:W3CDTF">2020-06-23T09:06:51Z</dcterms:modified>
</cp:coreProperties>
</file>